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98" r:id="rId4"/>
    <p:sldId id="299" r:id="rId5"/>
    <p:sldId id="300" r:id="rId6"/>
    <p:sldId id="303" r:id="rId7"/>
    <p:sldId id="306" r:id="rId8"/>
    <p:sldId id="302" r:id="rId9"/>
    <p:sldId id="295" r:id="rId10"/>
  </p:sldIdLst>
  <p:sldSz cx="12192000" cy="6858000"/>
  <p:notesSz cx="6797675" cy="987266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ksay Tibor" initials="BT" lastIdx="1" clrIdx="0">
    <p:extLst>
      <p:ext uri="{19B8F6BF-5375-455C-9EA6-DF929625EA0E}">
        <p15:presenceInfo xmlns:p15="http://schemas.microsoft.com/office/powerpoint/2012/main" userId="S-1-5-21-746137067-1801674531-503227422-8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66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0280" autoAdjust="0"/>
  </p:normalViewPr>
  <p:slideViewPr>
    <p:cSldViewPr snapToGrid="0">
      <p:cViewPr varScale="1">
        <p:scale>
          <a:sx n="105" d="100"/>
          <a:sy n="105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2F394-5ADB-4211-883A-7ACAA4CF840B}" type="datetimeFigureOut">
              <a:rPr lang="hu-HU" smtClean="0"/>
              <a:t>2018. 11. 13.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FD3F3-2316-4D75-AAA9-29CE79EBAA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256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380BC-0CE0-44A6-9243-ABB648389311}" type="datetimeFigureOut">
              <a:rPr lang="hu-HU" smtClean="0"/>
              <a:t>2018. 11. 13.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F08D5-BD13-44F9-B46F-CF0FA270CD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179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515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56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189624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799352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139249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z="1200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80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dirty="0" smtClean="0"/>
          </a:p>
          <a:p>
            <a:endParaRPr lang="hu-HU" baseline="0" dirty="0" smtClean="0"/>
          </a:p>
          <a:p>
            <a:endParaRPr lang="hu-H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07293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63994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683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93CA-B645-41D3-A127-F4CE927AD6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21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B291F-8D0D-4E15-BE8D-F784A9F884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203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BB5A-414F-46F6-8266-FCF3248F8D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8CAF-F16B-477F-9A44-4D481C5258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192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83474-9048-4AE1-B153-6916D87B96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490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F05D-94F6-48BD-85F4-724859F2A50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188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EA588-356D-49FD-8BAC-8B24BC8C16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997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E111C-6472-40E7-B0D7-684226184F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903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D6616-0B7C-40C0-BFE9-2423D73F1A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818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0D43B-BE7B-4BBE-A404-B04FFA8C855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89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051F-7182-4DF8-9EBF-2781B85189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00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97A815D-39C2-4C0C-820A-088814D340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192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dt.hu/en/" TargetMode="External"/><Relationship Id="rId4" Type="http://schemas.openxmlformats.org/officeDocument/2006/relationships/hyperlink" Target="mailto:info@hdt.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71727" y="1326906"/>
            <a:ext cx="7776790" cy="2016621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4400" b="1" dirty="0" err="1">
                <a:solidFill>
                  <a:srgbClr val="003366"/>
                </a:solidFill>
                <a:latin typeface="Calibri" pitchFamily="34" charset="0"/>
                <a:cs typeface="Arial" charset="0"/>
              </a:rPr>
              <a:t>Hungaro</a:t>
            </a:r>
            <a:r>
              <a:rPr lang="en-US" sz="4400" b="1" dirty="0">
                <a:solidFill>
                  <a:srgbClr val="003366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3366"/>
                </a:solidFill>
                <a:latin typeface="Calibri" pitchFamily="34" charset="0"/>
                <a:cs typeface="Arial" charset="0"/>
              </a:rPr>
              <a:t>DigiTel</a:t>
            </a:r>
            <a:endParaRPr lang="hu-HU" sz="4400" b="1" dirty="0">
              <a:solidFill>
                <a:srgbClr val="003366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r>
              <a:rPr lang="hu-HU" sz="4400" b="1" dirty="0">
                <a:solidFill>
                  <a:srgbClr val="003366"/>
                </a:solidFill>
                <a:latin typeface="Calibri" pitchFamily="34" charset="0"/>
                <a:cs typeface="Arial" charset="0"/>
              </a:rPr>
              <a:t>Mit kezdesz a </a:t>
            </a:r>
            <a:r>
              <a:rPr lang="hu-HU" sz="4400" b="1" dirty="0" err="1">
                <a:solidFill>
                  <a:srgbClr val="003366"/>
                </a:solidFill>
                <a:latin typeface="Calibri" pitchFamily="34" charset="0"/>
                <a:cs typeface="Arial" charset="0"/>
              </a:rPr>
              <a:t>LOGokkal</a:t>
            </a:r>
            <a:r>
              <a:rPr lang="en-US" sz="2000" b="1" dirty="0" smtClean="0">
                <a:solidFill>
                  <a:srgbClr val="003366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4400" b="1" dirty="0" smtClean="0">
                <a:solidFill>
                  <a:srgbClr val="003366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4400" b="1" dirty="0" smtClean="0">
                <a:solidFill>
                  <a:srgbClr val="003366"/>
                </a:solidFill>
                <a:latin typeface="Calibri" pitchFamily="34" charset="0"/>
                <a:cs typeface="Arial" charset="0"/>
              </a:rPr>
            </a:br>
            <a:endParaRPr lang="hu-HU" sz="3600" dirty="0">
              <a:solidFill>
                <a:srgbClr val="00336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51" name="Szövegdoboz 4"/>
          <p:cNvSpPr txBox="1">
            <a:spLocks noChangeArrowheads="1"/>
          </p:cNvSpPr>
          <p:nvPr/>
        </p:nvSpPr>
        <p:spPr bwMode="auto">
          <a:xfrm>
            <a:off x="10005100" y="6225028"/>
            <a:ext cx="204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        </a:t>
            </a:r>
            <a:r>
              <a:rPr lang="hu-HU" sz="1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November 2018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422529" y="4088422"/>
            <a:ext cx="3675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Szira Zsombor</a:t>
            </a:r>
            <a:endParaRPr lang="hu-HU" sz="28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ctr"/>
            <a:r>
              <a:rPr lang="hu-HU" sz="2800" dirty="0" err="1" smtClean="0">
                <a:solidFill>
                  <a:srgbClr val="003366"/>
                </a:solidFill>
                <a:latin typeface="Calibri" panose="020F0502020204030204" pitchFamily="34" charset="0"/>
              </a:rPr>
              <a:t>Security</a:t>
            </a:r>
            <a:r>
              <a:rPr lang="hu-HU" sz="28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  <a:latin typeface="Calibri" panose="020F0502020204030204" pitchFamily="34" charset="0"/>
              </a:rPr>
              <a:t>Architect</a:t>
            </a:r>
            <a:endParaRPr lang="hu-HU" sz="28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ctr"/>
            <a:r>
              <a:rPr lang="hu-HU" sz="2800" dirty="0" err="1">
                <a:solidFill>
                  <a:srgbClr val="003366"/>
                </a:solidFill>
                <a:latin typeface="Calibri" panose="020F0502020204030204" pitchFamily="34" charset="0"/>
              </a:rPr>
              <a:t>Hungaro</a:t>
            </a:r>
            <a:r>
              <a:rPr lang="hu-HU" sz="2800" dirty="0">
                <a:solidFill>
                  <a:srgbClr val="003366"/>
                </a:solidFill>
                <a:latin typeface="Calibri" panose="020F0502020204030204" pitchFamily="34" charset="0"/>
              </a:rPr>
              <a:t> </a:t>
            </a:r>
            <a:r>
              <a:rPr lang="hu-HU" sz="2800" dirty="0" err="1">
                <a:solidFill>
                  <a:srgbClr val="003366"/>
                </a:solidFill>
                <a:latin typeface="Calibri" panose="020F0502020204030204" pitchFamily="34" charset="0"/>
              </a:rPr>
              <a:t>DigiTel</a:t>
            </a:r>
            <a:r>
              <a:rPr lang="hu-HU" sz="2800" dirty="0">
                <a:solidFill>
                  <a:srgbClr val="003366"/>
                </a:solidFill>
                <a:latin typeface="Calibri" panose="020F0502020204030204" pitchFamily="34" charset="0"/>
              </a:rPr>
              <a:t> Kft.</a:t>
            </a:r>
          </a:p>
        </p:txBody>
      </p:sp>
    </p:spTree>
    <p:extLst>
      <p:ext uri="{BB962C8B-B14F-4D97-AF65-F5344CB8AC3E}">
        <p14:creationId xmlns:p14="http://schemas.microsoft.com/office/powerpoint/2010/main" val="13486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68314"/>
            <a:ext cx="6551612" cy="346075"/>
          </a:xfrm>
        </p:spPr>
        <p:txBody>
          <a:bodyPr/>
          <a:lstStyle/>
          <a:p>
            <a:pPr algn="just"/>
            <a:r>
              <a:rPr lang="hu-HU" sz="2400" b="1" dirty="0" err="1">
                <a:solidFill>
                  <a:schemeClr val="bg1"/>
                </a:solidFill>
                <a:latin typeface="Calibri" pitchFamily="34" charset="0"/>
              </a:rPr>
              <a:t>Hungaro</a:t>
            </a:r>
            <a:r>
              <a:rPr lang="hu-HU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2400" b="1" dirty="0" err="1">
                <a:solidFill>
                  <a:schemeClr val="bg1"/>
                </a:solidFill>
                <a:latin typeface="Calibri" pitchFamily="34" charset="0"/>
              </a:rPr>
              <a:t>DigiTel</a:t>
            </a:r>
            <a:r>
              <a:rPr lang="hu-HU" sz="2400" b="1" dirty="0">
                <a:solidFill>
                  <a:schemeClr val="bg1"/>
                </a:solidFill>
                <a:latin typeface="Calibri" pitchFamily="34" charset="0"/>
              </a:rPr>
              <a:t> - </a:t>
            </a:r>
            <a:r>
              <a:rPr lang="hu-HU" sz="2400" b="1" dirty="0" smtClean="0">
                <a:solidFill>
                  <a:schemeClr val="bg1"/>
                </a:solidFill>
                <a:latin typeface="Calibri" pitchFamily="34" charset="0"/>
              </a:rPr>
              <a:t>Bemutatkozás</a:t>
            </a:r>
            <a:endParaRPr lang="hu-H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1110914" y="6308725"/>
            <a:ext cx="719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E4A1E1FC-C53B-4DE4-B490-5447747ED0D5}" type="slidenum">
              <a:rPr lang="hu-HU" sz="1600" b="1">
                <a:solidFill>
                  <a:srgbClr val="00A5DA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u-HU" sz="1600" b="1">
              <a:solidFill>
                <a:srgbClr val="00A5DA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753485" y="1066330"/>
            <a:ext cx="9682419" cy="1668626"/>
          </a:xfrm>
        </p:spPr>
        <p:txBody>
          <a:bodyPr/>
          <a:lstStyle/>
          <a:p>
            <a:pPr marL="268288" lvl="1" indent="-176213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dirty="0" err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Hungaro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DigiTel</a:t>
            </a:r>
            <a:r>
              <a:rPr lang="hu-HU" sz="22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(HDT)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</a:t>
            </a:r>
            <a:r>
              <a:rPr lang="hu-HU" sz="22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Kft. egy magyar-portugál tulajdonú vállalat</a:t>
            </a:r>
            <a:endParaRPr lang="en-US" sz="22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268288" lvl="1" indent="-176213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2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Európa vezető VSAT szolgáltatója és már 25 éve a piacon van</a:t>
            </a:r>
          </a:p>
          <a:p>
            <a:pPr marL="268288" lvl="1" indent="-176213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22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Az utóbbi években jelentős IT és IT Biztonsági projekteket valósított meg</a:t>
            </a:r>
            <a:endParaRPr lang="en-US" sz="22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Tartalom helye 2"/>
          <p:cNvSpPr txBox="1">
            <a:spLocks/>
          </p:cNvSpPr>
          <p:nvPr/>
        </p:nvSpPr>
        <p:spPr bwMode="auto">
          <a:xfrm>
            <a:off x="5325248" y="2827235"/>
            <a:ext cx="5504939" cy="31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8288" indent="-176213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200" kern="0" dirty="0" err="1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Wifi</a:t>
            </a:r>
            <a:r>
              <a:rPr lang="hu-HU" sz="2200" kern="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központi menedzsment platform</a:t>
            </a:r>
            <a:endParaRPr lang="en-US" sz="2200" kern="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268288" indent="-176213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hu-HU" sz="2200" kern="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VVB2017 IT biztonsági megoldás szállítója</a:t>
            </a:r>
            <a:endParaRPr lang="en-US" sz="2200" kern="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268288" indent="-176213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hu-HU" sz="2200" kern="0" dirty="0" err="1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DDoS</a:t>
            </a:r>
            <a:r>
              <a:rPr lang="hu-HU" sz="2200" kern="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védelmi szolgáltatások biztosítása</a:t>
            </a:r>
          </a:p>
          <a:p>
            <a:pPr marL="268288" indent="-176213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hu-HU" sz="2200" kern="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Határvédelmi megoldások</a:t>
            </a:r>
          </a:p>
          <a:p>
            <a:pPr marL="268288" indent="-176213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hu-HU" sz="2200" kern="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Log elemzés</a:t>
            </a:r>
          </a:p>
          <a:p>
            <a:pPr marL="268288" indent="-176213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hu-HU" sz="2200" kern="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SOC</a:t>
            </a:r>
            <a:endParaRPr lang="en-US" sz="2200" kern="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803275" lvl="1" indent="-180975" eaLnBrk="1" hangingPunct="1">
              <a:lnSpc>
                <a:spcPct val="110000"/>
              </a:lnSpc>
              <a:spcBef>
                <a:spcPts val="1200"/>
              </a:spcBef>
              <a:buFontTx/>
              <a:buNone/>
              <a:defRPr/>
            </a:pPr>
            <a:endParaRPr lang="en-US" sz="2200" kern="0" dirty="0">
              <a:solidFill>
                <a:srgbClr val="EA1712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" y="2659455"/>
            <a:ext cx="3947080" cy="26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1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68314"/>
            <a:ext cx="6551612" cy="346075"/>
          </a:xfrm>
        </p:spPr>
        <p:txBody>
          <a:bodyPr/>
          <a:lstStyle/>
          <a:p>
            <a:pPr algn="just"/>
            <a:r>
              <a:rPr lang="hu-HU" sz="2400" b="1" dirty="0" err="1" smtClean="0">
                <a:solidFill>
                  <a:schemeClr val="bg1"/>
                </a:solidFill>
                <a:latin typeface="Calibri" pitchFamily="34" charset="0"/>
              </a:rPr>
              <a:t>Kibertámadások</a:t>
            </a:r>
            <a:r>
              <a:rPr lang="hu-HU" sz="2400" b="1" dirty="0" smtClean="0">
                <a:solidFill>
                  <a:schemeClr val="bg1"/>
                </a:solidFill>
                <a:latin typeface="Calibri" pitchFamily="34" charset="0"/>
              </a:rPr>
              <a:t> fejlődése</a:t>
            </a:r>
            <a:endParaRPr lang="hu-H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1110914" y="6308725"/>
            <a:ext cx="719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E4A1E1FC-C53B-4DE4-B490-5447747ED0D5}" type="slidenum">
              <a:rPr lang="hu-HU" sz="1600" b="1">
                <a:solidFill>
                  <a:srgbClr val="00A5DA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hu-HU" sz="1600" b="1">
              <a:solidFill>
                <a:srgbClr val="00A5DA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742" y="1053845"/>
            <a:ext cx="9081392" cy="57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8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68314"/>
            <a:ext cx="6551612" cy="346075"/>
          </a:xfrm>
        </p:spPr>
        <p:txBody>
          <a:bodyPr/>
          <a:lstStyle/>
          <a:p>
            <a:pPr algn="just"/>
            <a:r>
              <a:rPr lang="hu-HU" sz="2400" b="1" dirty="0" smtClean="0">
                <a:solidFill>
                  <a:schemeClr val="bg1"/>
                </a:solidFill>
                <a:latin typeface="Calibri" pitchFamily="34" charset="0"/>
              </a:rPr>
              <a:t>Hogyan védekezzünk?</a:t>
            </a:r>
            <a:endParaRPr lang="hu-H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1110914" y="6308725"/>
            <a:ext cx="719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E4A1E1FC-C53B-4DE4-B490-5447747ED0D5}" type="slidenum">
              <a:rPr lang="hu-HU" sz="1600" b="1">
                <a:solidFill>
                  <a:srgbClr val="00A5DA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hu-HU" sz="1600" b="1">
              <a:solidFill>
                <a:srgbClr val="00A5DA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97682" y="1046018"/>
            <a:ext cx="5889263" cy="4648199"/>
          </a:xfrm>
        </p:spPr>
        <p:txBody>
          <a:bodyPr/>
          <a:lstStyle/>
          <a:p>
            <a:r>
              <a:rPr lang="hu-HU" sz="28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Tűzfalak, </a:t>
            </a:r>
          </a:p>
          <a:p>
            <a:r>
              <a:rPr lang="hu-HU" sz="28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Behatolás védelmi eszközök (IPS)</a:t>
            </a:r>
          </a:p>
          <a:p>
            <a:r>
              <a:rPr lang="hu-HU" sz="28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Proxy-k, WAF-ok, Email szűrők</a:t>
            </a:r>
          </a:p>
          <a:p>
            <a:r>
              <a:rPr lang="hu-HU" sz="28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Végponti védelemi rendszerek</a:t>
            </a:r>
          </a:p>
          <a:p>
            <a:r>
              <a:rPr lang="hu-HU" sz="2800" dirty="0" err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DDoS</a:t>
            </a:r>
            <a:r>
              <a:rPr lang="hu-HU" sz="28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védelemi megoldások</a:t>
            </a:r>
          </a:p>
          <a:p>
            <a:r>
              <a:rPr lang="hu-HU" sz="28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Sérülékenység vizsgálók</a:t>
            </a:r>
          </a:p>
          <a:p>
            <a:r>
              <a:rPr lang="hu-HU" sz="2800" dirty="0" err="1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Titkosító</a:t>
            </a:r>
            <a:r>
              <a:rPr lang="hu-HU" sz="28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eszközök</a:t>
            </a:r>
            <a:endParaRPr lang="hu-HU" sz="28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r>
              <a:rPr lang="hu-HU" sz="28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Email szűrők</a:t>
            </a:r>
          </a:p>
          <a:p>
            <a:r>
              <a:rPr lang="hu-HU" sz="28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IDM, MDM, </a:t>
            </a:r>
            <a:r>
              <a:rPr lang="hu-HU" sz="28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DLP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417" y="1508460"/>
            <a:ext cx="3737172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5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68314"/>
            <a:ext cx="6551612" cy="346075"/>
          </a:xfrm>
        </p:spPr>
        <p:txBody>
          <a:bodyPr/>
          <a:lstStyle/>
          <a:p>
            <a:pPr algn="just"/>
            <a:r>
              <a:rPr lang="hu-HU" sz="2400" b="1" dirty="0" smtClean="0">
                <a:solidFill>
                  <a:schemeClr val="bg1"/>
                </a:solidFill>
                <a:latin typeface="Calibri" pitchFamily="34" charset="0"/>
              </a:rPr>
              <a:t>Mit kezdünk a logokkal?</a:t>
            </a:r>
            <a:endParaRPr lang="hu-H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1110914" y="6308725"/>
            <a:ext cx="719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E4A1E1FC-C53B-4DE4-B490-5447747ED0D5}" type="slidenum">
              <a:rPr lang="hu-HU" sz="1600" b="1">
                <a:solidFill>
                  <a:srgbClr val="00A5DA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u-HU" sz="1600" b="1">
              <a:solidFill>
                <a:srgbClr val="00A5DA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Tartalom hely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6" y="999142"/>
            <a:ext cx="6324833" cy="3259722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78" y="1094948"/>
            <a:ext cx="4995133" cy="247409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88" y="2704579"/>
            <a:ext cx="6964863" cy="350229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19" y="1658066"/>
            <a:ext cx="7103530" cy="288713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6" y="2961961"/>
            <a:ext cx="6106377" cy="264832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33" y="1304621"/>
            <a:ext cx="5426933" cy="279695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48" y="3421359"/>
            <a:ext cx="5886155" cy="291541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55" y="2435555"/>
            <a:ext cx="7111149" cy="330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9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68314"/>
            <a:ext cx="6551612" cy="346075"/>
          </a:xfrm>
        </p:spPr>
        <p:txBody>
          <a:bodyPr/>
          <a:lstStyle/>
          <a:p>
            <a:pPr algn="just"/>
            <a:r>
              <a:rPr lang="hu-HU" sz="2400" b="1" dirty="0" smtClean="0">
                <a:solidFill>
                  <a:schemeClr val="bg1"/>
                </a:solidFill>
                <a:latin typeface="Calibri" pitchFamily="34" charset="0"/>
              </a:rPr>
              <a:t>Tárolás</a:t>
            </a:r>
            <a:endParaRPr lang="hu-H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1110914" y="6308725"/>
            <a:ext cx="719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E4A1E1FC-C53B-4DE4-B490-5447747ED0D5}" type="slidenum">
              <a:rPr lang="hu-HU" sz="1600" b="1">
                <a:solidFill>
                  <a:srgbClr val="00A5DA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u-HU" sz="1600" b="1">
              <a:solidFill>
                <a:srgbClr val="00A5DA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23455" y="1530928"/>
            <a:ext cx="10972800" cy="4525963"/>
          </a:xfrm>
        </p:spPr>
        <p:txBody>
          <a:bodyPr/>
          <a:lstStyle/>
          <a:p>
            <a:endParaRPr lang="hu-HU" sz="3600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0" indent="0">
              <a:buNone/>
            </a:pPr>
            <a:endParaRPr lang="hu-HU" sz="3600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endParaRPr lang="hu-HU" sz="36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endParaRPr lang="hu-HU" sz="3600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0" indent="0">
              <a:buNone/>
            </a:pPr>
            <a:endParaRPr lang="hu-HU" sz="3600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0" indent="0">
              <a:buNone/>
            </a:pPr>
            <a:endParaRPr lang="hu-HU" sz="3600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1025911"/>
            <a:ext cx="11454348" cy="54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9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68314"/>
            <a:ext cx="6551612" cy="346075"/>
          </a:xfrm>
        </p:spPr>
        <p:txBody>
          <a:bodyPr/>
          <a:lstStyle/>
          <a:p>
            <a:pPr algn="just"/>
            <a:r>
              <a:rPr lang="hu-HU" sz="2400" b="1" dirty="0" smtClean="0">
                <a:solidFill>
                  <a:schemeClr val="bg1"/>
                </a:solidFill>
                <a:latin typeface="Calibri" pitchFamily="34" charset="0"/>
              </a:rPr>
              <a:t>Kihívások </a:t>
            </a:r>
            <a:endParaRPr lang="hu-H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1110914" y="6308725"/>
            <a:ext cx="719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E4A1E1FC-C53B-4DE4-B490-5447747ED0D5}" type="slidenum">
              <a:rPr lang="hu-HU" sz="1600" b="1">
                <a:solidFill>
                  <a:srgbClr val="00A5DA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u-HU" sz="1600" b="1">
              <a:solidFill>
                <a:srgbClr val="00A5DA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23455" y="1530928"/>
            <a:ext cx="10972800" cy="4525963"/>
          </a:xfrm>
        </p:spPr>
        <p:txBody>
          <a:bodyPr/>
          <a:lstStyle/>
          <a:p>
            <a:endParaRPr lang="hu-HU" sz="3600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0" indent="0">
              <a:buNone/>
            </a:pPr>
            <a:endParaRPr lang="hu-HU" sz="3600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endParaRPr lang="hu-HU" sz="36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endParaRPr lang="hu-HU" sz="3600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0" indent="0">
              <a:buNone/>
            </a:pPr>
            <a:endParaRPr lang="hu-HU" sz="3600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0" indent="0">
              <a:buNone/>
            </a:pPr>
            <a:endParaRPr lang="hu-HU" sz="3600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59027" y="3147578"/>
            <a:ext cx="559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u-HU" sz="36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Ki? Mit? Mikor?</a:t>
            </a:r>
            <a:endParaRPr lang="hu-HU" sz="36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59027" y="1444975"/>
            <a:ext cx="2667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u-HU" sz="60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Keresés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738" y="1530928"/>
            <a:ext cx="3770708" cy="3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3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68314"/>
            <a:ext cx="6551612" cy="346075"/>
          </a:xfrm>
        </p:spPr>
        <p:txBody>
          <a:bodyPr/>
          <a:lstStyle/>
          <a:p>
            <a:pPr algn="just"/>
            <a:r>
              <a:rPr lang="hu-HU" sz="2400" b="1" dirty="0" smtClean="0">
                <a:solidFill>
                  <a:schemeClr val="bg1"/>
                </a:solidFill>
                <a:latin typeface="Calibri" pitchFamily="34" charset="0"/>
              </a:rPr>
              <a:t>SIEM + SOC</a:t>
            </a:r>
            <a:endParaRPr lang="hu-H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1110914" y="6308725"/>
            <a:ext cx="719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E4A1E1FC-C53B-4DE4-B490-5447747ED0D5}" type="slidenum">
              <a:rPr lang="hu-HU" sz="1600" b="1">
                <a:solidFill>
                  <a:srgbClr val="00A5DA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u-HU" sz="1600" b="1">
              <a:solidFill>
                <a:srgbClr val="00A5DA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6000" kern="12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SIEM</a:t>
            </a:r>
          </a:p>
          <a:p>
            <a:pPr marL="0" indent="0" algn="ctr">
              <a:buNone/>
            </a:pPr>
            <a:r>
              <a:rPr lang="hu-HU" sz="2400" kern="1200" dirty="0" err="1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Dashboard</a:t>
            </a:r>
            <a:r>
              <a:rPr lang="hu-HU" sz="2400" kern="12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, Korreláció, </a:t>
            </a:r>
            <a:r>
              <a:rPr lang="hu-HU" sz="2400" kern="1200" dirty="0" err="1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Threat</a:t>
            </a:r>
            <a:r>
              <a:rPr lang="hu-HU" sz="2400" kern="12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</a:t>
            </a:r>
            <a:r>
              <a:rPr lang="hu-HU" sz="2400" kern="1200" dirty="0" err="1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feed</a:t>
            </a:r>
            <a:r>
              <a:rPr lang="hu-HU" sz="2400" kern="12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, Riasztás, Riportok </a:t>
            </a:r>
          </a:p>
          <a:p>
            <a:pPr marL="0" indent="0" algn="ctr">
              <a:buNone/>
            </a:pPr>
            <a:r>
              <a:rPr lang="hu-HU" sz="6000" kern="12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+</a:t>
            </a:r>
          </a:p>
          <a:p>
            <a:pPr marL="0" indent="0" algn="ctr">
              <a:buNone/>
            </a:pPr>
            <a:r>
              <a:rPr lang="hu-HU" sz="6000" kern="12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SOC</a:t>
            </a:r>
            <a:endParaRPr lang="hu-HU" sz="6000" kern="12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0" indent="0" algn="ctr">
              <a:buNone/>
            </a:pPr>
            <a:r>
              <a:rPr lang="hu-HU" sz="2400" kern="12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Folyamatos </a:t>
            </a:r>
            <a:r>
              <a:rPr lang="hu-HU" sz="2400" kern="1200" dirty="0" err="1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monitorozás</a:t>
            </a:r>
            <a:r>
              <a:rPr lang="hu-HU" sz="2400" kern="12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, Biztonsági szakértelem, </a:t>
            </a:r>
            <a:r>
              <a:rPr lang="hu-HU" sz="2400" kern="12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Incidens kezelés, </a:t>
            </a:r>
          </a:p>
          <a:p>
            <a:pPr marL="0" indent="0" algn="ctr">
              <a:buNone/>
            </a:pPr>
            <a:endParaRPr lang="hu-HU" sz="2400" kern="12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0" indent="0" algn="ctr">
              <a:buNone/>
            </a:pPr>
            <a:endParaRPr lang="hu-HU" sz="2400" kern="1200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0" indent="0" algn="ctr">
              <a:buNone/>
            </a:pPr>
            <a:endParaRPr lang="hu-HU" sz="2400" kern="12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0" indent="0" algn="ctr">
              <a:buNone/>
            </a:pPr>
            <a:endParaRPr lang="hu-HU" sz="2400" kern="12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8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1110914" y="6308725"/>
            <a:ext cx="719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A1E1FC-C53B-4DE4-B490-5447747ED0D5}" type="slidenum">
              <a:rPr kumimoji="0" lang="hu-HU" sz="1600" b="1" i="0" u="none" strike="noStrike" kern="1200" cap="none" spc="0" normalizeH="0" baseline="0" noProof="0">
                <a:ln>
                  <a:noFill/>
                </a:ln>
                <a:solidFill>
                  <a:srgbClr val="00A5D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600" b="1" i="0" u="none" strike="noStrike" kern="1200" cap="none" spc="0" normalizeH="0" baseline="0" noProof="0">
              <a:ln>
                <a:noFill/>
              </a:ln>
              <a:solidFill>
                <a:srgbClr val="00A5D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93208" y="1289163"/>
            <a:ext cx="97060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hu-HU" sz="2800" b="1">
                <a:solidFill>
                  <a:srgbClr val="003366"/>
                </a:solidFill>
                <a:latin typeface="Calibri" panose="020F0502020204030204" pitchFamily="34" charset="0"/>
              </a:rPr>
              <a:t>Thank you for your attention</a:t>
            </a:r>
          </a:p>
          <a:p>
            <a:endParaRPr lang="hu-HU" altLang="hu-HU" sz="2000" b="1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ctr"/>
            <a:endParaRPr lang="hu-HU" altLang="hu-HU" sz="2000" b="1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ctr"/>
            <a:endParaRPr lang="hu-HU" altLang="hu-HU" sz="2000" b="1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ctr"/>
            <a:r>
              <a:rPr lang="hu-HU" altLang="hu-HU" sz="2400" b="1">
                <a:solidFill>
                  <a:srgbClr val="003366"/>
                </a:solidFill>
                <a:latin typeface="Calibri" panose="020F0502020204030204" pitchFamily="34" charset="0"/>
              </a:rPr>
              <a:t>Contacts:</a:t>
            </a:r>
          </a:p>
          <a:p>
            <a:pPr algn="ctr"/>
            <a:r>
              <a:rPr lang="hu-HU" altLang="hu-HU" sz="2200">
                <a:solidFill>
                  <a:srgbClr val="003366"/>
                </a:solidFill>
                <a:latin typeface="Calibri" panose="020F0502020204030204" pitchFamily="34" charset="0"/>
              </a:rPr>
              <a:t>Hungaro DigiTel Plc.</a:t>
            </a:r>
          </a:p>
          <a:p>
            <a:pPr algn="ctr"/>
            <a:r>
              <a:rPr lang="hu-HU" altLang="hu-HU" sz="2200">
                <a:solidFill>
                  <a:srgbClr val="003366"/>
                </a:solidFill>
                <a:latin typeface="Calibri" panose="020F0502020204030204" pitchFamily="34" charset="0"/>
              </a:rPr>
              <a:t>2310 Szigetszentmiklós-Lakihegy </a:t>
            </a:r>
          </a:p>
          <a:p>
            <a:pPr algn="ctr"/>
            <a:r>
              <a:rPr lang="hu-HU" altLang="hu-HU" sz="2200">
                <a:solidFill>
                  <a:srgbClr val="003366"/>
                </a:solidFill>
                <a:latin typeface="Calibri" panose="020F0502020204030204" pitchFamily="34" charset="0"/>
              </a:rPr>
              <a:t>Komp u. 2. </a:t>
            </a:r>
          </a:p>
          <a:p>
            <a:pPr algn="ctr"/>
            <a:r>
              <a:rPr lang="hu-HU" altLang="hu-HU" sz="2200">
                <a:solidFill>
                  <a:srgbClr val="003366"/>
                </a:solidFill>
                <a:latin typeface="Calibri" panose="020F0502020204030204" pitchFamily="34" charset="0"/>
              </a:rPr>
              <a:t>Hungary </a:t>
            </a:r>
          </a:p>
          <a:p>
            <a:pPr algn="ctr"/>
            <a:r>
              <a:rPr lang="hu-HU" altLang="hu-HU" sz="2000">
                <a:solidFill>
                  <a:srgbClr val="003366"/>
                </a:solidFill>
                <a:latin typeface="Calibri" panose="020F0502020204030204" pitchFamily="34" charset="0"/>
                <a:hlinkClick r:id="rId4"/>
              </a:rPr>
              <a:t>info@hdt.hu</a:t>
            </a:r>
            <a:endParaRPr lang="hu-HU" altLang="hu-HU" sz="200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ctr"/>
            <a:r>
              <a:rPr lang="hu-HU" altLang="hu-HU" sz="2000">
                <a:solidFill>
                  <a:srgbClr val="003366"/>
                </a:solidFill>
                <a:latin typeface="Calibri" panose="020F0502020204030204" pitchFamily="34" charset="0"/>
                <a:hlinkClick r:id="rId5"/>
              </a:rPr>
              <a:t>https://www.hdt.hu/en/</a:t>
            </a:r>
            <a:endParaRPr lang="hu-HU" altLang="hu-HU" sz="200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endParaRPr lang="hu-HU" sz="200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81307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179</Words>
  <Application>Microsoft Office PowerPoint</Application>
  <PresentationFormat>Szélesvásznú</PresentationFormat>
  <Paragraphs>68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Alapértelmezett terv</vt:lpstr>
      <vt:lpstr>PowerPoint-bemutató</vt:lpstr>
      <vt:lpstr>Hungaro DigiTel - Bemutatkozás</vt:lpstr>
      <vt:lpstr>Kibertámadások fejlődése</vt:lpstr>
      <vt:lpstr>Hogyan védekezzünk?</vt:lpstr>
      <vt:lpstr>Mit kezdünk a logokkal?</vt:lpstr>
      <vt:lpstr>Tárolás</vt:lpstr>
      <vt:lpstr>Kihívások </vt:lpstr>
      <vt:lpstr>SIEM + SOC</vt:lpstr>
      <vt:lpstr>PowerPoint-bemutató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Boksay Tibor</dc:creator>
  <cp:lastModifiedBy>Szira Zsombor</cp:lastModifiedBy>
  <cp:revision>186</cp:revision>
  <cp:lastPrinted>2016-03-10T13:55:55Z</cp:lastPrinted>
  <dcterms:created xsi:type="dcterms:W3CDTF">2016-03-08T14:25:37Z</dcterms:created>
  <dcterms:modified xsi:type="dcterms:W3CDTF">2018-11-13T14:52:35Z</dcterms:modified>
</cp:coreProperties>
</file>